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bin" ContentType="application/vnd.openxmlformats-officedocument.oleObject"/>
  <Default Extension="vml" ContentType="application/vnd.openxmlformats-officedocument.vmlDrawing"/>
  <Default Extension="wdp" ContentType="image/vnd.ms-photo"/>
  <Default Extension="png" ContentType="image/png"/>
  <Default Extension="wmf" ContentType="image/x-wmf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7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707" r:id="rId3"/>
    <p:sldMasterId id="2147483760" r:id="rId4"/>
    <p:sldMasterId id="2147483804" r:id="rId5"/>
    <p:sldMasterId id="2147483818" r:id="rId6"/>
    <p:sldMasterId id="2147483832" r:id="rId7"/>
    <p:sldMasterId id="2147483846" r:id="rId8"/>
  </p:sldMasterIdLst>
  <p:notesMasterIdLst>
    <p:notesMasterId r:id="rId29"/>
  </p:notesMasterIdLst>
  <p:handoutMasterIdLst>
    <p:handoutMasterId r:id="rId30"/>
  </p:handoutMasterIdLst>
  <p:sldIdLst>
    <p:sldId id="353" r:id="rId9"/>
    <p:sldId id="531" r:id="rId10"/>
    <p:sldId id="557" r:id="rId11"/>
    <p:sldId id="523" r:id="rId12"/>
    <p:sldId id="606" r:id="rId13"/>
    <p:sldId id="431" r:id="rId14"/>
    <p:sldId id="609" r:id="rId15"/>
    <p:sldId id="596" r:id="rId16"/>
    <p:sldId id="610" r:id="rId17"/>
    <p:sldId id="432" r:id="rId18"/>
    <p:sldId id="608" r:id="rId19"/>
    <p:sldId id="530" r:id="rId20"/>
    <p:sldId id="604" r:id="rId21"/>
    <p:sldId id="571" r:id="rId22"/>
    <p:sldId id="611" r:id="rId23"/>
    <p:sldId id="612" r:id="rId24"/>
    <p:sldId id="613" r:id="rId25"/>
    <p:sldId id="614" r:id="rId26"/>
    <p:sldId id="615" r:id="rId27"/>
    <p:sldId id="61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60"/>
  </p:normalViewPr>
  <p:slideViewPr>
    <p:cSldViewPr snapToObjects="1">
      <p:cViewPr varScale="1">
        <p:scale>
          <a:sx n="108" d="100"/>
          <a:sy n="108" d="100"/>
        </p:scale>
        <p:origin x="12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312"/>
    </p:cViewPr>
  </p:sorterViewPr>
  <p:notesViewPr>
    <p:cSldViewPr>
      <p:cViewPr varScale="1">
        <p:scale>
          <a:sx n="45" d="100"/>
          <a:sy n="45" d="100"/>
        </p:scale>
        <p:origin x="-185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5614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9231E-9A0A-440B-9157-B682D833AB0A}" type="datetimeFigureOut">
              <a:rPr lang="en-US" smtClean="0"/>
              <a:pPr/>
              <a:t>8/21/16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07F3-9CE9-4FB5-8A88-6B97B22D24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8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3560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607F3-9CE9-4FB5-8A88-6B97B22D241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6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607F3-9CE9-4FB5-8A88-6B97B22D241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81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607F3-9CE9-4FB5-8A88-6B97B22D241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219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607F3-9CE9-4FB5-8A88-6B97B22D241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607F3-9CE9-4FB5-8A88-6B97B22D241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82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607F3-9CE9-4FB5-8A88-6B97B22D241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6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F6F8-5E26-E04F-AD05-D82AED3F8601}" type="datetime1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56E19-52A3-E947-BC1B-DFB3FB3EAAC4}" type="datetime1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06807-75C3-436A-A305-1FAB420C27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3780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6B1B6-F6A0-408B-BEE4-BE74C6E0D5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91288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888AD-02BA-4051-91A0-EAE244949D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8542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5FD0B-4B4E-488A-91B3-45A11F15FC4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5439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7975" y="304800"/>
            <a:ext cx="2130425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304800"/>
            <a:ext cx="6238875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B6706-7D30-4CF1-946A-76C2CFA0D5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726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295400"/>
            <a:ext cx="4114800" cy="4800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69470-CE7F-4C2F-BABE-7DC75C84AF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902473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8382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771900"/>
            <a:ext cx="8382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12E86-FF98-4BB1-BCB0-1424AED835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07779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1148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3771900"/>
            <a:ext cx="8382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CBE9E-05CF-42C2-8FD4-1D6B062F1A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18372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148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6C9FE-CD1F-40A1-B59E-B5031D2748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2728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575E-455F-0A40-A91A-0820CA16413B}" type="datetime1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29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29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0414D-A598-114B-8708-C9C9436DB847}" type="datetime1">
              <a:rPr lang="en-US" altLang="zh-CN" smtClean="0"/>
              <a:t>8/21/16</a:t>
            </a:fld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26EB17CE-B918-43B6-9B9E-7EE2691ED7F1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6A41D6-6612-CA40-8F4F-9BB4E0A8161D}" type="datetime1">
              <a:rPr lang="en-US" smtClean="0"/>
              <a:t>8/21/16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35398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copy\11.jp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 r="11765"/>
          <a:stretch>
            <a:fillRect/>
          </a:stretch>
        </p:blipFill>
        <p:spPr bwMode="auto">
          <a:xfrm>
            <a:off x="0" y="0"/>
            <a:ext cx="9144000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copy\1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4435475"/>
            <a:ext cx="16129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C:\copy\12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435475"/>
            <a:ext cx="1617663" cy="243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0832D8-4628-4561-A2BB-D33FFD7570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B87D8-BEF3-44F2-94F0-831D6EDA75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EDF5E-7F31-415D-9898-470D5F42ED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371600"/>
            <a:ext cx="41846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0" y="1371600"/>
            <a:ext cx="41846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DF639-91BE-4535-A616-489353D551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C95DF-B019-424B-A701-F6343EB652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A2412-85A9-4485-A465-547EC68685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5B886-2085-504D-9F32-B9E03D1B65BD}" type="datetime1">
              <a:rPr lang="en-US" smtClean="0"/>
              <a:t>8/21/16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06807-75C3-436A-A305-1FAB420C2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6B1B6-F6A0-408B-BEE4-BE74C6E0D5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888AD-02BA-4051-91A0-EAE244949D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5FD0B-4B4E-488A-91B3-45A11F15FC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7975" y="304800"/>
            <a:ext cx="2130425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304800"/>
            <a:ext cx="6238875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B6706-7D30-4CF1-946A-76C2CFA0D5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295400"/>
            <a:ext cx="4114800" cy="4800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69470-CE7F-4C2F-BABE-7DC75C84AF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8382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771900"/>
            <a:ext cx="8382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12E86-FF98-4BB1-BCB0-1424AED835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1148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3771900"/>
            <a:ext cx="8382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CBE9E-05CF-42C2-8FD4-1D6B062F1A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148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6C9FE-CD1F-40A1-B59E-B5031D2748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copy\11.jp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 r="11765"/>
          <a:stretch>
            <a:fillRect/>
          </a:stretch>
        </p:blipFill>
        <p:spPr bwMode="auto">
          <a:xfrm>
            <a:off x="0" y="0"/>
            <a:ext cx="9144000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copy\1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4435475"/>
            <a:ext cx="16129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C:\copy\12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435475"/>
            <a:ext cx="1617663" cy="243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0832D8-4628-4561-A2BB-D33FFD7570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5021-E98D-3D41-8731-AEEC88DFB747}" type="datetime1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AA452-2007-4CFE-8D3E-5AEF397FCCD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B87D8-BEF3-44F2-94F0-831D6EDA75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9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EDF5E-7F31-415D-9898-470D5F42ED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6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371600"/>
            <a:ext cx="41846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0" y="1371600"/>
            <a:ext cx="41846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DF639-91BE-4535-A616-489353D551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C95DF-B019-424B-A701-F6343EB6524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A2412-85A9-4485-A465-547EC68685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65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06807-75C3-436A-A305-1FAB420C27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6B1B6-F6A0-408B-BEE4-BE74C6E0D5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888AD-02BA-4051-91A0-EAE244949D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5FD0B-4B4E-488A-91B3-45A11F15FC4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79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7975" y="304800"/>
            <a:ext cx="2130425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304800"/>
            <a:ext cx="6238875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B6706-7D30-4CF1-946A-76C2CFA0D5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001C-A0D9-CA44-AD85-99554D24B249}" type="datetime1">
              <a:rPr lang="en-US" smtClean="0"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AA452-2007-4CFE-8D3E-5AEF397FCCD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295400"/>
            <a:ext cx="4114800" cy="4800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69470-CE7F-4C2F-BABE-7DC75C84AF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8382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771900"/>
            <a:ext cx="8382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12E86-FF98-4BB1-BCB0-1424AED835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1148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1148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381000" y="3771900"/>
            <a:ext cx="8382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CBE9E-05CF-42C2-8FD4-1D6B062F1A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96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655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1148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148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6C9FE-CD1F-40A1-B59E-B5031D2748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8235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0151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6131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228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C7D6E-3D8C-2A47-BCDA-854177C69CED}" type="datetime1">
              <a:rPr lang="en-US" smtClean="0">
                <a:solidFill>
                  <a:prstClr val="black"/>
                </a:solidFill>
                <a:latin typeface="Calibri"/>
              </a:rPr>
              <a:t>8/21/16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7062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277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054-FDBD-164E-9B09-1322EEDCD920}" type="datetime1">
              <a:rPr lang="en-US" smtClean="0"/>
              <a:t>8/21/16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AA452-2007-4CFE-8D3E-5AEF397FCCD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A100-D067-E84D-AECE-23985EAEC001}" type="datetime1">
              <a:rPr lang="en-US" smtClean="0">
                <a:solidFill>
                  <a:prstClr val="black"/>
                </a:solidFill>
                <a:latin typeface="Calibri"/>
              </a:rPr>
              <a:t>8/21/16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002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27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374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73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98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F6F8-5E26-E04F-AD05-D82AED3F860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2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5B886-2085-504D-9F32-B9E03D1B65B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85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5021-E98D-3D41-8731-AEEC88DFB74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algn="r">
              <a:defRPr/>
            </a:pPr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 algn="r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7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001C-A0D9-CA44-AD85-99554D24B2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algn="r">
              <a:defRPr/>
            </a:pPr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 algn="r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4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054-FDBD-164E-9B09-1322EEDCD92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10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algn="r">
              <a:defRPr/>
            </a:pPr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 algn="r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63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93774-E4BC-DE47-9FB7-5D6A722E7112}" type="datetime1">
              <a:rPr lang="en-US" smtClean="0"/>
              <a:t>8/21/16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93774-E4BC-DE47-9FB7-5D6A722E711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92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EF26-EA3D-9B48-A883-4741E2FC093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15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98ED-5D99-1C46-9E08-B0B1CE38D5B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24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0AA14-945B-2F4F-92ED-D4278A3B9C1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85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56E19-52A3-E947-BC1B-DFB3FB3EAA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10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575E-455F-0A40-A91A-0820CA16413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39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29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29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0414D-A598-114B-8708-C9C9436DB847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latin typeface="Arial"/>
                <a:ea typeface="黑体"/>
              </a:rPr>
              <a:pPr>
                <a:defRPr/>
              </a:pPr>
              <a:t>8/21/16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Arial"/>
              <a:ea typeface="黑体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Arial"/>
              <a:ea typeface="黑体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26EB17CE-B918-43B6-9B9E-7EE2691ED7F1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Arial"/>
                <a:ea typeface="黑体"/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Arial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7527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6A41D6-6612-CA40-8F4F-9BB4E0A8161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9579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D45A-4DE8-7B4C-97EE-B93D1379E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33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40C8-0BDC-9C4A-8172-AAC74D9EEF2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96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EF26-EA3D-9B48-A883-4741E2FC0938}" type="datetime1">
              <a:rPr lang="en-US" smtClean="0"/>
              <a:t>8/21/16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3936-6ADF-1C44-A2BF-2C83BD23F9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algn="r">
              <a:defRPr/>
            </a:pPr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1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63082-12B3-F447-8520-E16E6E82EFD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algn="r">
              <a:defRPr/>
            </a:pPr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1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9054-B1F1-5D46-902D-25CB0FE7DD5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algn="r">
              <a:defRPr/>
            </a:pPr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39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AAE10-93F0-4146-A7D7-02AC999A4CF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6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F9BC-DF96-7C47-AB22-F91808B5D1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26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B078-EBB3-A445-B18C-587EFAD34DC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2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5F6D-3518-0349-A6FA-44D6E4E17D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9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C25-A984-9B4D-A126-3B8D00FA7E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F615-C022-E041-AF80-E0EA937A04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29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29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7C522-3E1D-C04C-877A-996B1F0BC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8/21/16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26EB17CE-B918-43B6-9B9E-7EE2691ED7F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7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98ED-5D99-1C46-9E08-B0B1CE38D5B0}" type="datetime1">
              <a:rPr lang="en-US" smtClean="0"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A181B-8EF9-A043-81DB-12F324CA851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A396-7B4D-48A3-BA69-4B6FC3F205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341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F6F8-5E26-E04F-AD05-D82AED3F860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88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5B886-2085-504D-9F32-B9E03D1B65B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76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5021-E98D-3D41-8731-AEEC88DFB74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algn="r">
              <a:defRPr/>
            </a:pPr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20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001C-A0D9-CA44-AD85-99554D24B2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algn="r">
              <a:defRPr/>
            </a:pPr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E054-FDBD-164E-9B09-1322EEDCD92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10" name="Slide Number Placeholder 11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/>
            </a:lvl1pPr>
          </a:lstStyle>
          <a:p>
            <a:pPr algn="r">
              <a:defRPr/>
            </a:pPr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93774-E4BC-DE47-9FB7-5D6A722E711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24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EF26-EA3D-9B48-A883-4741E2FC093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29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98ED-5D99-1C46-9E08-B0B1CE38D5B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31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0AA14-945B-2F4F-92ED-D4278A3B9C1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341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0AA14-945B-2F4F-92ED-D4278A3B9C10}" type="datetime1">
              <a:rPr lang="en-US" smtClean="0"/>
              <a:t>8/21/16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FB0AA452-2007-4CFE-8D3E-5AEF397FCC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56E19-52A3-E947-BC1B-DFB3FB3EAA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72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C575E-455F-0A40-A91A-0820CA16413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9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29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29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0414D-A598-114B-8708-C9C9436DB847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latin typeface="Arial"/>
              </a:rPr>
              <a:pPr>
                <a:defRPr/>
              </a:pPr>
              <a:t>8/21/16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416675"/>
            <a:ext cx="2133600" cy="365125"/>
          </a:xfrm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26EB17CE-B918-43B6-9B9E-7EE2691ED7F1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7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6A41D6-6612-CA40-8F4F-9BB4E0A8161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09884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0832D8-4628-4561-A2BB-D33FFD7570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304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B87D8-BEF3-44F2-94F0-831D6EDA75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853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EDF5E-7F31-415D-9898-470D5F42ED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764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371600"/>
            <a:ext cx="41846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0" y="1371600"/>
            <a:ext cx="41846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DF639-91BE-4535-A616-489353D551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34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C95DF-B019-424B-A701-F6343EB6524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749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A2412-85A9-4485-A465-547EC68685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1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4.xml"/><Relationship Id="rId12" Type="http://schemas.openxmlformats.org/officeDocument/2006/relationships/theme" Target="../theme/theme4.xml"/><Relationship Id="rId13" Type="http://schemas.openxmlformats.org/officeDocument/2006/relationships/image" Target="../media/image4.png"/><Relationship Id="rId14" Type="http://schemas.microsoft.com/office/2007/relationships/hdphoto" Target="../media/hdphoto1.wdp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jpeg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theme" Target="../theme/theme6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theme" Target="../theme/theme7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C6E37-7BC1-0E4B-AF07-965914058FDB}" type="datetime1">
              <a:rPr lang="en-US" smtClean="0"/>
              <a:t>8/21/16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AA452-2007-4CFE-8D3E-5AEF397FCC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73" r:id="rId13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38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6700" y="1371600"/>
            <a:ext cx="85217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EC3E8B90-B82B-4D28-B040-04D0279BF1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1" name="Line 5"/>
          <p:cNvSpPr>
            <a:spLocks noChangeShapeType="1"/>
          </p:cNvSpPr>
          <p:nvPr userDrawn="1"/>
        </p:nvSpPr>
        <p:spPr bwMode="auto">
          <a:xfrm>
            <a:off x="1300163" y="1143000"/>
            <a:ext cx="748823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38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6700" y="1371600"/>
            <a:ext cx="85217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EC3E8B90-B82B-4D28-B040-04D0279BF1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01" name="Line 5"/>
          <p:cNvSpPr>
            <a:spLocks noChangeShapeType="1"/>
          </p:cNvSpPr>
          <p:nvPr userDrawn="1"/>
        </p:nvSpPr>
        <p:spPr bwMode="auto">
          <a:xfrm>
            <a:off x="1300163" y="1143000"/>
            <a:ext cx="748823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28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location inner.jpg"/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00" b="90000" l="1900" r="99300">
                          <a14:foregroundMark x1="99333" y1="622" x2="99333" y2="622"/>
                          <a14:foregroundMark x1="5100" y1="756" x2="5100" y2="756"/>
                          <a14:foregroundMark x1="1933" y1="3200" x2="1933" y2="3200"/>
                          <a14:foregroundMark x1="10300" y1="5511" x2="10300" y2="5511"/>
                          <a14:foregroundMark x1="22200" y1="400" x2="22200" y2="400"/>
                          <a14:foregroundMark x1="22200" y1="1022" x2="22200" y2="102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14" name="Picture 13" descr="location inner.jpg"/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00" b="90000" l="1900" r="99300">
                          <a14:foregroundMark x1="99333" y1="622" x2="99333" y2="622"/>
                          <a14:foregroundMark x1="5100" y1="756" x2="5100" y2="756"/>
                          <a14:foregroundMark x1="1933" y1="3200" x2="1933" y2="3200"/>
                          <a14:foregroundMark x1="10300" y1="5511" x2="10300" y2="5511"/>
                          <a14:foregroundMark x1="22200" y1="400" x2="22200" y2="400"/>
                          <a14:foregroundMark x1="22200" y1="1022" x2="22200" y2="1022"/>
                        </a14:backgroundRemoval>
                      </a14:imgEffect>
                    </a14:imgLayer>
                  </a14:imgProps>
                </a:ext>
              </a:extLst>
            </a:blip>
            <a:srcRect r="63439" b="92264"/>
            <a:stretch/>
          </p:blipFill>
          <p:spPr>
            <a:xfrm>
              <a:off x="5800846" y="415"/>
              <a:ext cx="3343154" cy="530503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04"/>
            <a:ext cx="1360713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13" y="103996"/>
            <a:ext cx="396785" cy="27432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8671388" y="64013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CB99FC1-9AB2-4FF8-B6FF-6354316A80D6}" type="slidenum">
              <a:rPr lang="en-US" sz="1400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48" y="1"/>
            <a:ext cx="6333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7246868" y="-4465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IMS2015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" name="Picture 14" descr="location inner.jpg"/>
          <p:cNvPicPr>
            <a:picLocks noChangeAspect="1"/>
          </p:cNvPicPr>
          <p:nvPr userDrawn="1"/>
        </p:nvPicPr>
        <p:blipFill rotWithShape="1">
          <a:blip r:embed="rId18"/>
          <a:srcRect l="75099" t="89739" r="1372" b="2026"/>
          <a:stretch/>
        </p:blipFill>
        <p:spPr>
          <a:xfrm>
            <a:off x="119760" y="6476999"/>
            <a:ext cx="1404453" cy="3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0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C6E37-7BC1-0E4B-AF07-965914058FD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11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8418-DEBE-9F46-A465-0AF48E400F1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C6E37-7BC1-0E4B-AF07-965914058FD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0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38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6700" y="1371600"/>
            <a:ext cx="85217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E8B90-B82B-4D28-B040-04D0279BF16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4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C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jpeg"/><Relationship Id="rId9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4" Type="http://schemas.openxmlformats.org/officeDocument/2006/relationships/image" Target="../media/image57.png"/><Relationship Id="rId5" Type="http://schemas.openxmlformats.org/officeDocument/2006/relationships/image" Target="../media/image58.gif"/><Relationship Id="rId6" Type="http://schemas.openxmlformats.org/officeDocument/2006/relationships/image" Target="../media/image59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6" Type="http://schemas.openxmlformats.org/officeDocument/2006/relationships/image" Target="../media/image70.jpeg"/><Relationship Id="rId7" Type="http://schemas.openxmlformats.org/officeDocument/2006/relationships/image" Target="../media/image71.jpeg"/><Relationship Id="rId1" Type="http://schemas.openxmlformats.org/officeDocument/2006/relationships/slideLayout" Target="../slideLayouts/slideLayout87.xml"/><Relationship Id="rId2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gif"/><Relationship Id="rId1" Type="http://schemas.openxmlformats.org/officeDocument/2006/relationships/slideLayout" Target="../slideLayouts/slideLayout87.xml"/><Relationship Id="rId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image" Target="../media/image7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100.xml"/><Relationship Id="rId2" Type="http://schemas.openxmlformats.org/officeDocument/2006/relationships/image" Target="../media/image7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jpeg"/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9" Type="http://schemas.openxmlformats.org/officeDocument/2006/relationships/image" Target="../media/image25.jpg"/><Relationship Id="rId10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5.emf"/><Relationship Id="rId6" Type="http://schemas.openxmlformats.org/officeDocument/2006/relationships/image" Target="../media/image3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4" Type="http://schemas.openxmlformats.org/officeDocument/2006/relationships/image" Target="../media/image40.emf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1000"/>
            <a:ext cx="9144000" cy="8182880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24000"/>
            <a:ext cx="8305800" cy="2076450"/>
          </a:xfrm>
        </p:spPr>
        <p:txBody>
          <a:bodyPr/>
          <a:lstStyle/>
          <a:p>
            <a:pPr eaLnBrk="1" hangingPunct="1"/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Biomedical Radar for Future Pervasive </a:t>
            </a:r>
            <a:r>
              <a:rPr lang="en-US" altLang="zh-TW" sz="4000" b="1" smtClean="0">
                <a:solidFill>
                  <a:srgbClr val="FF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Healthcare Monitoring</a:t>
            </a:r>
            <a:endParaRPr lang="en-US" sz="4800" b="1" dirty="0" smtClean="0">
              <a:solidFill>
                <a:srgbClr val="FF00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95800"/>
            <a:ext cx="6400800" cy="2057400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000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Prof.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Jenshan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Lin</a:t>
            </a:r>
            <a:endParaRPr lang="en-US" sz="2800" b="1" dirty="0">
              <a:solidFill>
                <a:srgbClr val="0000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eaLnBrk="1" hangingPunct="1"/>
            <a:r>
              <a:rPr lang="en-US" b="1" dirty="0" smtClean="0">
                <a:solidFill>
                  <a:srgbClr val="000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University of Florida</a:t>
            </a:r>
          </a:p>
          <a:p>
            <a:pPr eaLnBrk="1" hangingPunct="1"/>
            <a:r>
              <a:rPr lang="en-US" sz="2000" b="1" dirty="0" smtClean="0">
                <a:solidFill>
                  <a:srgbClr val="000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Gainesville, Florida, USA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709403"/>
            <a:ext cx="4114800" cy="21643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57" y="5148895"/>
            <a:ext cx="2773643" cy="1734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89749"/>
            <a:ext cx="2870047" cy="16164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3163684"/>
            <a:ext cx="2399932" cy="15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51" y="2514600"/>
            <a:ext cx="2340230" cy="1950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9206" y="2010487"/>
            <a:ext cx="2758198" cy="16914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4691" y="1006065"/>
            <a:ext cx="48197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b="1" dirty="0"/>
              <a:t>Personal Radar in smartphones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1489749"/>
            <a:ext cx="358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Smartphone </a:t>
            </a:r>
            <a:r>
              <a:rPr lang="en-US" sz="2400" b="1" dirty="0" err="1"/>
              <a:t>Tricorder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4718008"/>
            <a:ext cx="31775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b="1" dirty="0"/>
              <a:t>Covert Lie Detection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73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Emotion Detector – vital sensor in a phone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Sports – fitness center/gym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Vehicle/Transportation</a:t>
            </a:r>
            <a:endParaRPr lang="en-US" dirty="0" smtClean="0"/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RF </a:t>
            </a:r>
            <a:r>
              <a:rPr lang="en-US" sz="2800" dirty="0" err="1" smtClean="0"/>
              <a:t>Vibrometer</a:t>
            </a: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Gaming/Entertainment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quiz contests, video games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virtual reality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Future Applications</a:t>
            </a:r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5105400"/>
            <a:ext cx="950913" cy="1255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 l="29597" r="32819"/>
          <a:stretch>
            <a:fillRect/>
          </a:stretch>
        </p:blipFill>
        <p:spPr bwMode="auto">
          <a:xfrm>
            <a:off x="3048000" y="5334000"/>
            <a:ext cx="22225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2590800"/>
            <a:ext cx="3316288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86600" y="4953000"/>
            <a:ext cx="1435100" cy="144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343400"/>
            <a:ext cx="2676042" cy="17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>
        <p14:prism isContent="1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1676927"/>
          </a:xfrm>
          <a:prstGeom prst="rect">
            <a:avLst/>
          </a:prstGeom>
        </p:spPr>
      </p:pic>
      <p:pic>
        <p:nvPicPr>
          <p:cNvPr id="5" name="Picture 4" descr="0529_soli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2672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143701"/>
            <a:ext cx="2437934" cy="18284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3773" y="2895600"/>
            <a:ext cx="2634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60 GHz frequency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5 mm </a:t>
            </a:r>
            <a:r>
              <a:rPr lang="en-US" dirty="0">
                <a:solidFill>
                  <a:srgbClr val="FFFFFF"/>
                </a:solidFill>
              </a:rPr>
              <a:t>wavelength</a:t>
            </a:r>
          </a:p>
          <a:p>
            <a:r>
              <a:rPr lang="en-US" dirty="0">
                <a:solidFill>
                  <a:srgbClr val="FFFFFF"/>
                </a:solidFill>
              </a:rPr>
              <a:t>0.05 - 5 meter range</a:t>
            </a:r>
          </a:p>
          <a:p>
            <a:r>
              <a:rPr lang="en-US" dirty="0">
                <a:solidFill>
                  <a:srgbClr val="FFFFFF"/>
                </a:solidFill>
              </a:rPr>
              <a:t>180 degree field of view</a:t>
            </a:r>
          </a:p>
        </p:txBody>
      </p:sp>
      <p:pic>
        <p:nvPicPr>
          <p:cNvPr id="9" name="Picture 8" descr="mtmwnje3mzgzmzq4ote0mtg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495800"/>
            <a:ext cx="4064000" cy="2032000"/>
          </a:xfrm>
          <a:prstGeom prst="rect">
            <a:avLst/>
          </a:prstGeom>
        </p:spPr>
      </p:pic>
      <p:pic>
        <p:nvPicPr>
          <p:cNvPr id="10" name="Picture 9" descr="3050522_Google_Project_Soli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191000"/>
            <a:ext cx="3504734" cy="2387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8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09" y="152400"/>
            <a:ext cx="5291191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7" y="2167359"/>
            <a:ext cx="3664563" cy="4534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427283"/>
            <a:ext cx="5194300" cy="1790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8472" y="4346053"/>
            <a:ext cx="299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Through-wall measurement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2133600"/>
            <a:ext cx="9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86093" y="2133600"/>
            <a:ext cx="103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crawling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886199" y="5093236"/>
            <a:ext cx="50708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Y. Kim and H. Ling, "Human Activity Classification Based on Micro-Doppler Signatures Using a Support Vector Machine," in </a:t>
            </a:r>
            <a:r>
              <a:rPr lang="en-US" sz="1600" i="1" dirty="0"/>
              <a:t>IEEE Transactions on Geoscience and Remote Sensing</a:t>
            </a:r>
            <a:r>
              <a:rPr lang="en-US" sz="1600" dirty="0"/>
              <a:t>, vol. 47, no. 5, pp. 1328-1337, May 2009.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49" y="866242"/>
            <a:ext cx="208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2.4 GHz CW radar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92540" y="304800"/>
            <a:ext cx="709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2-8 m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1111" y="1704207"/>
            <a:ext cx="403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</a:rPr>
              <a:t>Spectrogram: Doppler Frequency vs. Time</a:t>
            </a:r>
            <a:endParaRPr lang="en-US" sz="16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34" y="457200"/>
            <a:ext cx="2578100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469900"/>
            <a:ext cx="2603500" cy="171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1834" y="219143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CC"/>
                </a:solidFill>
              </a:rPr>
              <a:t>Human Marching: </a:t>
            </a:r>
          </a:p>
          <a:p>
            <a:pPr algn="ctr"/>
            <a:r>
              <a:rPr lang="en-US" dirty="0" smtClean="0">
                <a:solidFill>
                  <a:srgbClr val="0033CC"/>
                </a:solidFill>
              </a:rPr>
              <a:t>One Arm Swing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1234" y="219143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33CC"/>
                </a:solidFill>
              </a:rPr>
              <a:t>Human Marching</a:t>
            </a:r>
          </a:p>
          <a:p>
            <a:pPr algn="ctr"/>
            <a:r>
              <a:rPr lang="en-US" dirty="0" smtClean="0">
                <a:solidFill>
                  <a:srgbClr val="0033CC"/>
                </a:solidFill>
              </a:rPr>
              <a:t>Two-Arm Swing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5715000"/>
            <a:ext cx="838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M. Otero, “</a:t>
            </a:r>
            <a:r>
              <a:rPr lang="en-US" sz="1600" dirty="0"/>
              <a:t>Application of a continuous wave radar for human gait </a:t>
            </a:r>
            <a:r>
              <a:rPr lang="en-US" sz="1600" dirty="0" smtClean="0"/>
              <a:t>recognition,</a:t>
            </a:r>
            <a:r>
              <a:rPr lang="en-US" sz="1600" dirty="0"/>
              <a:t>” Proc. SPIE 5809, Signal Processing, Sensor Fusion, and Target Recognition XIV, 538 (May 31, 2005</a:t>
            </a:r>
            <a:r>
              <a:rPr lang="en-US" sz="1600" dirty="0" smtClean="0"/>
              <a:t>).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3505200"/>
            <a:ext cx="5359400" cy="2260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8519" y="2868094"/>
            <a:ext cx="838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Y. Wang, A. E. </a:t>
            </a:r>
            <a:r>
              <a:rPr lang="en-US" sz="1600" dirty="0" err="1"/>
              <a:t>Fathy</a:t>
            </a:r>
            <a:r>
              <a:rPr lang="en-US" sz="1600" dirty="0"/>
              <a:t>, “Micro-Doppler signatures for intelligent human gait recognition using a UWB impulse radar,” IEEE AP-S Int. </a:t>
            </a:r>
            <a:r>
              <a:rPr lang="en-US" sz="1600" dirty="0" err="1"/>
              <a:t>Symp</a:t>
            </a:r>
            <a:r>
              <a:rPr lang="en-US" sz="1600" dirty="0"/>
              <a:t>. on Antennas and Propagation, July 2011.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0" y="100568"/>
            <a:ext cx="452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Spectrogram: Doppler Frequency vs. Time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0" y="914400"/>
            <a:ext cx="1962797" cy="763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b="1" dirty="0" smtClean="0"/>
              <a:t>Human Gait </a:t>
            </a:r>
            <a:br>
              <a:rPr lang="en-US" sz="2400" b="1" dirty="0" smtClean="0"/>
            </a:br>
            <a:r>
              <a:rPr lang="en-US" sz="2400" b="1" dirty="0" smtClean="0"/>
              <a:t>Recognition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624793" y="4344043"/>
            <a:ext cx="2100004" cy="763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400" b="1" dirty="0" smtClean="0"/>
              <a:t>RF Biometric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400" b="1" dirty="0" smtClean="0"/>
              <a:t>Signature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530278" y="6361930"/>
            <a:ext cx="7741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b="1" dirty="0" smtClean="0"/>
              <a:t>RFID </a:t>
            </a:r>
            <a:r>
              <a:rPr lang="en-US" sz="2400" b="1" dirty="0" smtClean="0">
                <a:sym typeface="Wingdings"/>
              </a:rPr>
              <a:t> </a:t>
            </a:r>
            <a:r>
              <a:rPr lang="en-US" sz="2400" b="1" dirty="0" err="1" smtClean="0">
                <a:sym typeface="Wingdings"/>
              </a:rPr>
              <a:t>Chipless</a:t>
            </a:r>
            <a:r>
              <a:rPr lang="en-US" sz="2400" b="1" dirty="0" smtClean="0">
                <a:sym typeface="Wingdings"/>
              </a:rPr>
              <a:t> RFID  </a:t>
            </a:r>
            <a:r>
              <a:rPr lang="en-US" sz="2400" b="1" dirty="0" err="1" smtClean="0">
                <a:sym typeface="Wingdings"/>
              </a:rPr>
              <a:t>Tagless</a:t>
            </a:r>
            <a:r>
              <a:rPr lang="en-US" sz="2400" b="1" dirty="0" smtClean="0">
                <a:sym typeface="Wingdings"/>
              </a:rPr>
              <a:t> RF Identification?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87677" y="5115519"/>
            <a:ext cx="141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GHz CW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3197" y="1796534"/>
            <a:ext cx="7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UWB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958353" cy="2514600"/>
          </a:xfrm>
          <a:prstGeom prst="rect">
            <a:avLst/>
          </a:prstGeom>
        </p:spPr>
      </p:pic>
      <p:pic>
        <p:nvPicPr>
          <p:cNvPr id="5" name="Picture 8" descr="0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0341" y="2362200"/>
            <a:ext cx="3152301" cy="2467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868672"/>
            <a:ext cx="4982211" cy="2989327"/>
          </a:xfrm>
          <a:prstGeom prst="rect">
            <a:avLst/>
          </a:prstGeom>
        </p:spPr>
      </p:pic>
      <p:pic>
        <p:nvPicPr>
          <p:cNvPr id="6" name="Picture 3" descr="D:\zy\科研\课题\01非接触\系列照片\SJ-7000-xia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59" y="4371975"/>
            <a:ext cx="4786312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:\zy\科研\课题\01非接触\系列照片\512北川搜救照片 (精选)\在北川县城救援现场探测作业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11960" y="1909857"/>
            <a:ext cx="3279505" cy="2486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4" descr="C:\Documents and Settings\Administrator\桌面\0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572000"/>
            <a:ext cx="1676400" cy="211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6988" y="7186"/>
            <a:ext cx="15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May 12, 2008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990600"/>
            <a:ext cx="185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Sichuan, China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04489" y="174992"/>
            <a:ext cx="571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</a:rPr>
              <a:t>UWB radar developed </a:t>
            </a:r>
            <a:r>
              <a:rPr lang="en-US" sz="2000" b="1" dirty="0">
                <a:solidFill>
                  <a:prstClr val="black"/>
                </a:solidFill>
              </a:rPr>
              <a:t>by </a:t>
            </a:r>
            <a:r>
              <a:rPr lang="en-US" sz="2000" b="1" dirty="0" smtClean="0">
                <a:solidFill>
                  <a:prstClr val="black"/>
                </a:solidFill>
              </a:rPr>
              <a:t>China’s Fourth Military Medical University </a:t>
            </a:r>
            <a:r>
              <a:rPr lang="en-US" sz="2000" b="1" dirty="0">
                <a:solidFill>
                  <a:prstClr val="black"/>
                </a:solidFill>
              </a:rPr>
              <a:t>and </a:t>
            </a:r>
            <a:r>
              <a:rPr lang="en-US" sz="2000" b="1" dirty="0" smtClean="0">
                <a:solidFill>
                  <a:prstClr val="black"/>
                </a:solidFill>
              </a:rPr>
              <a:t>manufactured  by Xi’an </a:t>
            </a:r>
            <a:r>
              <a:rPr lang="en-US" sz="2000" b="1" dirty="0">
                <a:solidFill>
                  <a:prstClr val="black"/>
                </a:solidFill>
              </a:rPr>
              <a:t>BIKEN Hi-</a:t>
            </a:r>
            <a:r>
              <a:rPr lang="en-US" sz="2000" b="1" dirty="0" smtClean="0">
                <a:solidFill>
                  <a:prstClr val="black"/>
                </a:solidFill>
              </a:rPr>
              <a:t>Tech. Development found and saved more than 10 survivors trapped in ruins.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81800" y="1773872"/>
            <a:ext cx="2209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</a:rPr>
              <a:t>F</a:t>
            </a:r>
            <a:r>
              <a:rPr lang="en-US" sz="2000" b="1" baseline="-25000" dirty="0" err="1" smtClean="0">
                <a:solidFill>
                  <a:prstClr val="black"/>
                </a:solidFill>
              </a:rPr>
              <a:t>center</a:t>
            </a:r>
            <a:r>
              <a:rPr lang="en-US" sz="2000" b="1" dirty="0" smtClean="0">
                <a:solidFill>
                  <a:prstClr val="black"/>
                </a:solidFill>
              </a:rPr>
              <a:t>: 500 </a:t>
            </a:r>
            <a:r>
              <a:rPr lang="en-US" sz="2000" b="1" dirty="0">
                <a:solidFill>
                  <a:prstClr val="black"/>
                </a:solidFill>
              </a:rPr>
              <a:t>MHz</a:t>
            </a:r>
          </a:p>
          <a:p>
            <a:r>
              <a:rPr lang="en-US" sz="2000" b="1" dirty="0" smtClean="0">
                <a:solidFill>
                  <a:prstClr val="black"/>
                </a:solidFill>
              </a:rPr>
              <a:t>Range: 15 </a:t>
            </a:r>
            <a:r>
              <a:rPr lang="en-US" sz="2000" b="1" dirty="0">
                <a:solidFill>
                  <a:prstClr val="black"/>
                </a:solidFill>
              </a:rPr>
              <a:t>m</a:t>
            </a:r>
          </a:p>
          <a:p>
            <a:r>
              <a:rPr lang="en-US" sz="2000" b="1" dirty="0" smtClean="0">
                <a:solidFill>
                  <a:prstClr val="black"/>
                </a:solidFill>
              </a:rPr>
              <a:t>Penetration: 2 </a:t>
            </a:r>
            <a:r>
              <a:rPr lang="en-US" sz="2000" b="1" dirty="0">
                <a:solidFill>
                  <a:prstClr val="black"/>
                </a:solidFill>
              </a:rPr>
              <a:t>m </a:t>
            </a:r>
            <a:r>
              <a:rPr lang="en-US" sz="2000" b="1" dirty="0" smtClean="0">
                <a:solidFill>
                  <a:prstClr val="black"/>
                </a:solidFill>
              </a:rPr>
              <a:t/>
            </a:r>
            <a:br>
              <a:rPr lang="en-US" sz="2000" b="1" dirty="0" smtClean="0">
                <a:solidFill>
                  <a:prstClr val="black"/>
                </a:solidFill>
              </a:rPr>
            </a:br>
            <a:r>
              <a:rPr lang="en-US" sz="2000" b="1" dirty="0" smtClean="0">
                <a:solidFill>
                  <a:prstClr val="black"/>
                </a:solidFill>
              </a:rPr>
              <a:t>brick </a:t>
            </a:r>
            <a:r>
              <a:rPr lang="en-US" sz="2000" b="1" dirty="0">
                <a:solidFill>
                  <a:prstClr val="black"/>
                </a:solidFill>
              </a:rPr>
              <a:t>wall</a:t>
            </a:r>
          </a:p>
          <a:p>
            <a:r>
              <a:rPr lang="en-US" sz="2000" b="1" dirty="0" smtClean="0">
                <a:solidFill>
                  <a:prstClr val="black"/>
                </a:solidFill>
              </a:rPr>
              <a:t>Resolution: mm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8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2" y="132443"/>
            <a:ext cx="6871138" cy="4744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143000"/>
            <a:ext cx="3505200" cy="178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" y="3810000"/>
            <a:ext cx="8407400" cy="2857500"/>
          </a:xfrm>
          <a:prstGeom prst="rect">
            <a:avLst/>
          </a:prstGeom>
        </p:spPr>
      </p:pic>
      <p:pic>
        <p:nvPicPr>
          <p:cNvPr id="2" name="Picture 1" descr="NASA_JPL_191a7jvfdzrfqgif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68" y="457200"/>
            <a:ext cx="1896532" cy="1066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4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Vital-bot: A vital-sign-searching robot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87D8-BEF3-44F2-94F0-831D6EDA75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3" descr="DSC03707"/>
          <p:cNvPicPr preferRelativeResize="0">
            <a:picLocks noChangeAspect="1" noChangeArrowheads="1"/>
          </p:cNvPicPr>
          <p:nvPr/>
        </p:nvPicPr>
        <p:blipFill>
          <a:blip r:embed="rId2" cstate="print"/>
          <a:srcRect r="5235"/>
          <a:stretch>
            <a:fillRect/>
          </a:stretch>
        </p:blipFill>
        <p:spPr bwMode="auto">
          <a:xfrm>
            <a:off x="1981200" y="990600"/>
            <a:ext cx="5075592" cy="401666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14400" y="518160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prstClr val="black"/>
                </a:solidFill>
              </a:rPr>
              <a:t>Wireless data link sends detected data to a remote station.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676400"/>
            <a:ext cx="878958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0000"/>
                </a:solidFill>
              </a:rPr>
              <a:t>However, there are fundamental limitations: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EM wave penetration through thick layers of rubbles, especially when wet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Trade-off between penetration depth and resolution/sensitivity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Solution: Autonomous Small Robots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87D8-BEF3-44F2-94F0-831D6EDA75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1000" y="1447800"/>
            <a:ext cx="8229600" cy="2590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Fusion of emerging technologies: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small </a:t>
            </a:r>
            <a:r>
              <a:rPr lang="en-US" dirty="0">
                <a:solidFill>
                  <a:srgbClr val="000000"/>
                </a:solidFill>
              </a:rPr>
              <a:t>radar </a:t>
            </a:r>
            <a:r>
              <a:rPr lang="en-US" dirty="0" smtClean="0">
                <a:solidFill>
                  <a:srgbClr val="000000"/>
                </a:solidFill>
              </a:rPr>
              <a:t>(IC chip) + wireless power relay + energy harvesting, carried by a small robot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Wireless ad-hoc communications among robots – wireless swarm network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More effective to search </a:t>
            </a:r>
            <a:r>
              <a:rPr lang="en-US" dirty="0">
                <a:solidFill>
                  <a:srgbClr val="000000"/>
                </a:solidFill>
              </a:rPr>
              <a:t>survivors </a:t>
            </a:r>
            <a:r>
              <a:rPr lang="en-US" dirty="0" smtClean="0">
                <a:solidFill>
                  <a:srgbClr val="000000"/>
                </a:solidFill>
              </a:rPr>
              <a:t>deep under rubbles.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" name="Picture 2" descr="C:\Users\jenshan\AppData\Local\Microsoft\Windows\Temporary Internet Files\Content.IE5\P5SKQUSY\MC900091003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867400"/>
            <a:ext cx="684676" cy="379491"/>
          </a:xfrm>
          <a:prstGeom prst="rect">
            <a:avLst/>
          </a:prstGeom>
          <a:noFill/>
        </p:spPr>
      </p:pic>
      <p:pic>
        <p:nvPicPr>
          <p:cNvPr id="21" name="Picture 2" descr="C:\Users\jenshan\AppData\Local\Microsoft\Windows\Temporary Internet Files\Content.IE5\P5SKQUSY\MC900091003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5638800"/>
            <a:ext cx="684676" cy="379491"/>
          </a:xfrm>
          <a:prstGeom prst="rect">
            <a:avLst/>
          </a:prstGeom>
          <a:noFill/>
        </p:spPr>
      </p:pic>
      <p:pic>
        <p:nvPicPr>
          <p:cNvPr id="22" name="Picture 2" descr="C:\Users\jenshan\AppData\Local\Microsoft\Windows\Temporary Internet Files\Content.IE5\P5SKQUSY\MC900091003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5792709"/>
            <a:ext cx="684676" cy="379491"/>
          </a:xfrm>
          <a:prstGeom prst="rect">
            <a:avLst/>
          </a:prstGeom>
          <a:noFill/>
        </p:spPr>
      </p:pic>
      <p:pic>
        <p:nvPicPr>
          <p:cNvPr id="23" name="Picture 2" descr="C:\Users\jenshan\AppData\Local\Microsoft\Windows\Temporary Internet Files\Content.IE5\P5SKQUSY\MC900091003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5792709"/>
            <a:ext cx="684676" cy="379491"/>
          </a:xfrm>
          <a:prstGeom prst="rect">
            <a:avLst/>
          </a:prstGeom>
          <a:noFill/>
        </p:spPr>
      </p:pic>
      <p:pic>
        <p:nvPicPr>
          <p:cNvPr id="24" name="Picture 2" descr="C:\Users\jenshan\AppData\Local\Microsoft\Windows\Temporary Internet Files\Content.IE5\P5SKQUSY\MC900091003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5562600"/>
            <a:ext cx="684676" cy="379491"/>
          </a:xfrm>
          <a:prstGeom prst="rect">
            <a:avLst/>
          </a:prstGeom>
          <a:noFill/>
        </p:spPr>
      </p:pic>
      <p:pic>
        <p:nvPicPr>
          <p:cNvPr id="25" name="Picture 2" descr="C:\Users\jenshan\AppData\Local\Microsoft\Windows\Temporary Internet Files\Content.IE5\P5SKQUSY\MC900091003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5640309"/>
            <a:ext cx="684676" cy="379491"/>
          </a:xfrm>
          <a:prstGeom prst="rect">
            <a:avLst/>
          </a:prstGeom>
          <a:noFill/>
        </p:spPr>
      </p:pic>
      <p:pic>
        <p:nvPicPr>
          <p:cNvPr id="26" name="Picture 2" descr="C:\Users\jenshan\AppData\Local\Microsoft\Windows\Temporary Internet Files\Content.IE5\P5SKQUSY\MC900091003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5868909"/>
            <a:ext cx="684676" cy="379491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914400" y="4343400"/>
            <a:ext cx="7065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33CC"/>
                </a:solidFill>
              </a:rPr>
              <a:t>A swarm of wireless-powered </a:t>
            </a:r>
            <a:r>
              <a:rPr lang="en-US" sz="2400" b="1" dirty="0">
                <a:solidFill>
                  <a:srgbClr val="0033CC"/>
                </a:solidFill>
              </a:rPr>
              <a:t>robotic </a:t>
            </a:r>
            <a:r>
              <a:rPr lang="en-US" sz="2400" b="1" dirty="0" smtClean="0">
                <a:solidFill>
                  <a:srgbClr val="0033CC"/>
                </a:solidFill>
              </a:rPr>
              <a:t>vital-ants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5105400"/>
            <a:ext cx="674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</a:rPr>
              <a:t>Wireless power and data relayed from/to a station above ground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>
            <a:stCxn id="20" idx="0"/>
          </p:cNvCxnSpPr>
          <p:nvPr/>
        </p:nvCxnSpPr>
        <p:spPr>
          <a:xfrm flipV="1">
            <a:off x="1256738" y="5715000"/>
            <a:ext cx="648262" cy="152400"/>
          </a:xfrm>
          <a:prstGeom prst="line">
            <a:avLst/>
          </a:prstGeom>
          <a:ln w="28575" cap="rnd" cmpd="sng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581400" y="5791200"/>
            <a:ext cx="457200" cy="0"/>
          </a:xfrm>
          <a:prstGeom prst="line">
            <a:avLst/>
          </a:prstGeom>
          <a:ln w="28575" cap="rnd" cmpd="sng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90800" y="5638800"/>
            <a:ext cx="457200" cy="152400"/>
          </a:xfrm>
          <a:prstGeom prst="line">
            <a:avLst/>
          </a:prstGeom>
          <a:ln w="28575" cap="rnd" cmpd="sng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495800" y="5638800"/>
            <a:ext cx="648262" cy="152400"/>
          </a:xfrm>
          <a:prstGeom prst="line">
            <a:avLst/>
          </a:prstGeom>
          <a:ln w="28575" cap="rnd" cmpd="sng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867400" y="5562600"/>
            <a:ext cx="304800" cy="76200"/>
          </a:xfrm>
          <a:prstGeom prst="line">
            <a:avLst/>
          </a:prstGeom>
          <a:ln w="28575" cap="rnd" cmpd="sng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010400" y="5715000"/>
            <a:ext cx="304800" cy="76200"/>
          </a:xfrm>
          <a:prstGeom prst="line">
            <a:avLst/>
          </a:prstGeom>
          <a:ln w="28575" cap="rnd" cmpd="sng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1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114" name="Picture 2" descr="http://mrdesjardinsee12wiki.wikispaces.com/file/view/spectrum_chart.jpg/286991466/spectrum_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04800"/>
            <a:ext cx="4238625" cy="56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133600"/>
            <a:ext cx="1680882" cy="11211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012" y="2133600"/>
            <a:ext cx="1295400" cy="12954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9" idx="3"/>
          </p:cNvCxnSpPr>
          <p:nvPr/>
        </p:nvCxnSpPr>
        <p:spPr>
          <a:xfrm>
            <a:off x="3281082" y="2694174"/>
            <a:ext cx="3119718" cy="0"/>
          </a:xfrm>
          <a:prstGeom prst="straightConnector1">
            <a:avLst/>
          </a:prstGeom>
          <a:ln w="38100" cmpd="sng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819400" y="609600"/>
            <a:ext cx="2362200" cy="1905000"/>
          </a:xfrm>
          <a:prstGeom prst="straightConnector1">
            <a:avLst/>
          </a:prstGeom>
          <a:ln w="38100" cmpd="sng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048000"/>
            <a:ext cx="2362200" cy="2514600"/>
          </a:xfrm>
          <a:prstGeom prst="straightConnector1">
            <a:avLst/>
          </a:prstGeom>
          <a:ln w="38100" cmpd="sng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5028" y="482768"/>
            <a:ext cx="405987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if, a device can sense </a:t>
            </a:r>
          </a:p>
          <a:p>
            <a:r>
              <a:rPr lang="en-US" dirty="0" smtClean="0"/>
              <a:t>amplitude</a:t>
            </a:r>
            <a:r>
              <a:rPr lang="en-US" dirty="0"/>
              <a:t>s</a:t>
            </a:r>
            <a:r>
              <a:rPr lang="en-US" dirty="0" smtClean="0"/>
              <a:t>, phases, and polarizations </a:t>
            </a:r>
          </a:p>
          <a:p>
            <a:r>
              <a:rPr lang="en-US" dirty="0" smtClean="0"/>
              <a:t>of various frequencies</a:t>
            </a:r>
            <a:r>
              <a:rPr lang="en-US" dirty="0"/>
              <a:t> </a:t>
            </a:r>
            <a:r>
              <a:rPr lang="en-US" dirty="0" smtClean="0"/>
              <a:t>in a much</a:t>
            </a:r>
          </a:p>
          <a:p>
            <a:r>
              <a:rPr lang="en-US" dirty="0" smtClean="0"/>
              <a:t>wider spectrum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81600" y="58351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028" y="4114800"/>
            <a:ext cx="33473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Electromagnetic (EM) Eye</a:t>
            </a:r>
          </a:p>
          <a:p>
            <a:endParaRPr lang="en-US" sz="2000" dirty="0" smtClean="0"/>
          </a:p>
          <a:p>
            <a:r>
              <a:rPr lang="en-US" sz="2000" dirty="0" smtClean="0"/>
              <a:t>Applications? Impacts?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/>
          <a:lstStyle/>
          <a:p>
            <a:fld id="{FB0AA452-2007-4CFE-8D3E-5AEF397FCCD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5028" y="5373469"/>
            <a:ext cx="3777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Research needed: </a:t>
            </a:r>
            <a:br>
              <a:rPr lang="en-US" dirty="0" smtClean="0"/>
            </a:br>
            <a:r>
              <a:rPr lang="en-US" dirty="0" smtClean="0"/>
              <a:t>Electronics, Antennas, Propagation</a:t>
            </a:r>
            <a:br>
              <a:rPr lang="en-US" dirty="0" smtClean="0"/>
            </a:br>
            <a:r>
              <a:rPr lang="en-US" dirty="0" smtClean="0"/>
              <a:t>(both near-field and far-field), </a:t>
            </a:r>
            <a:br>
              <a:rPr lang="en-US" dirty="0" smtClean="0"/>
            </a:br>
            <a:r>
              <a:rPr lang="en-US" dirty="0" smtClean="0"/>
              <a:t>Signal and Data Processing,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Earliest Research Report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357313"/>
            <a:ext cx="3667125" cy="40274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89413" y="1371600"/>
            <a:ext cx="4421187" cy="17335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3700" y="3662363"/>
            <a:ext cx="4378325" cy="17478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959600" y="1447800"/>
            <a:ext cx="844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Rabbit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927850" y="3595688"/>
            <a:ext cx="920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Human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114800"/>
            <a:ext cx="1415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3726"/>
            <a:r>
              <a:rPr lang="en-US" b="1" dirty="0" smtClean="0">
                <a:solidFill>
                  <a:srgbClr val="0000FF"/>
                </a:solidFill>
                <a:latin typeface="Arial"/>
              </a:rPr>
              <a:t>10 GHz CW</a:t>
            </a:r>
          </a:p>
          <a:p>
            <a:pPr marL="93726"/>
            <a:r>
              <a:rPr lang="en-US" b="1" dirty="0" smtClean="0">
                <a:solidFill>
                  <a:srgbClr val="0000FF"/>
                </a:solidFill>
                <a:latin typeface="Arial"/>
              </a:rPr>
              <a:t>10 </a:t>
            </a:r>
            <a:r>
              <a:rPr lang="en-US" b="1" dirty="0" err="1" smtClean="0">
                <a:solidFill>
                  <a:srgbClr val="0000FF"/>
                </a:solidFill>
                <a:latin typeface="Arial"/>
              </a:rPr>
              <a:t>mW</a:t>
            </a:r>
            <a:endParaRPr lang="en-US" b="1" dirty="0" smtClean="0">
              <a:solidFill>
                <a:srgbClr val="0000FF"/>
              </a:solidFill>
              <a:latin typeface="Arial"/>
            </a:endParaRPr>
          </a:p>
          <a:p>
            <a:pPr marL="93726"/>
            <a:r>
              <a:rPr lang="en-US" b="1" dirty="0" smtClean="0">
                <a:solidFill>
                  <a:srgbClr val="0000FF"/>
                </a:solidFill>
                <a:latin typeface="Arial"/>
              </a:rPr>
              <a:t>30 cm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3200400"/>
            <a:ext cx="268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Arial"/>
              </a:rPr>
              <a:t>Respiratory movement</a:t>
            </a:r>
            <a:endParaRPr lang="en-US" b="1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990600"/>
            <a:ext cx="307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Arial"/>
              </a:rPr>
              <a:t>Detect amplitude variation</a:t>
            </a:r>
            <a:endParaRPr lang="en-US" b="1" dirty="0">
              <a:solidFill>
                <a:srgbClr val="0000FF"/>
              </a:solidFill>
              <a:latin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066800" y="1371600"/>
            <a:ext cx="685800" cy="83820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6"/>
          <p:cNvSpPr txBox="1">
            <a:spLocks noChangeArrowheads="1"/>
          </p:cNvSpPr>
          <p:nvPr/>
        </p:nvSpPr>
        <p:spPr>
          <a:xfrm>
            <a:off x="457200" y="5562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J. C. Lin, J. Salinger, "Microwave measurement of respiration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,” IEEE </a:t>
            </a:r>
            <a:r>
              <a:rPr lang="en-US" dirty="0">
                <a:solidFill>
                  <a:prstClr val="black"/>
                </a:solidFill>
                <a:latin typeface="Arial"/>
              </a:rPr>
              <a:t>MTT-S Int. Microwave 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Symp</a:t>
            </a:r>
            <a:r>
              <a:rPr lang="en-US" dirty="0">
                <a:solidFill>
                  <a:prstClr val="black"/>
                </a:solidFill>
                <a:latin typeface="Arial"/>
              </a:rPr>
              <a:t>. Dig., pp. 285-287, 12- 14 May </a:t>
            </a:r>
            <a:r>
              <a:rPr lang="en-US" u="sng" dirty="0">
                <a:solidFill>
                  <a:prstClr val="black"/>
                </a:solidFill>
                <a:latin typeface="Arial"/>
              </a:rPr>
              <a:t>1975</a:t>
            </a:r>
            <a:r>
              <a:rPr lang="en-US" dirty="0">
                <a:solidFill>
                  <a:prstClr val="black"/>
                </a:solidFill>
                <a:latin typeface="Arial"/>
              </a:rPr>
              <a:t>. </a:t>
            </a:r>
            <a:endParaRPr lang="en-US" dirty="0" smtClean="0">
              <a:solidFill>
                <a:prstClr val="black"/>
              </a:solidFill>
              <a:latin typeface="Aria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J. C. Lin, "Noninvasive Microwave Measurement of Respiration," Proceedings of the IEEE, vol. 63, no. 10, p. 1530, Oct. </a:t>
            </a:r>
            <a:r>
              <a:rPr lang="en-US" u="sng" dirty="0" smtClean="0">
                <a:solidFill>
                  <a:prstClr val="black"/>
                </a:solidFill>
                <a:latin typeface="Arial"/>
              </a:rPr>
              <a:t>1975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0AA452-2007-4CFE-8D3E-5AEF397FCCD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4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6945" y="2505670"/>
            <a:ext cx="8584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Use your imagination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49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025" y="2804646"/>
            <a:ext cx="3105929" cy="298415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3276600" cy="2133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0.25 µm </a:t>
            </a:r>
            <a:r>
              <a:rPr lang="en-US" sz="2000" b="1" dirty="0" err="1" smtClean="0">
                <a:solidFill>
                  <a:srgbClr val="0000FF"/>
                </a:solidFill>
              </a:rPr>
              <a:t>BiCMOS</a:t>
            </a:r>
            <a:endParaRPr lang="en-US" sz="2000" b="1" dirty="0" smtClean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3.75 mm x 3.75 mm</a:t>
            </a:r>
          </a:p>
          <a:p>
            <a:pPr>
              <a:lnSpc>
                <a:spcPct val="8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1.6 GHz transmitted</a:t>
            </a:r>
          </a:p>
          <a:p>
            <a:pPr>
              <a:lnSpc>
                <a:spcPct val="8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Direct-conversion RX</a:t>
            </a:r>
          </a:p>
          <a:p>
            <a:pPr>
              <a:lnSpc>
                <a:spcPct val="8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Free-running VCO</a:t>
            </a:r>
          </a:p>
          <a:p>
            <a:pPr>
              <a:lnSpc>
                <a:spcPct val="8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TX power = 6.5 </a:t>
            </a:r>
            <a:r>
              <a:rPr lang="en-US" sz="2000" b="1" dirty="0" err="1" smtClean="0">
                <a:solidFill>
                  <a:srgbClr val="0000FF"/>
                </a:solidFill>
              </a:rPr>
              <a:t>dBm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</a:p>
          <a:p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Non-Contact Vital Sign Sensor Chip</a:t>
            </a:r>
            <a:endParaRPr lang="en-US" dirty="0"/>
          </a:p>
        </p:txBody>
      </p:sp>
      <p:pic>
        <p:nvPicPr>
          <p:cNvPr id="5" name="Picture 50"/>
          <p:cNvPicPr>
            <a:picLocks noChangeAspect="1" noChangeArrowheads="1"/>
          </p:cNvPicPr>
          <p:nvPr/>
        </p:nvPicPr>
        <p:blipFill>
          <a:blip r:embed="rId4"/>
          <a:srcRect r="9273"/>
          <a:stretch>
            <a:fillRect/>
          </a:stretch>
        </p:blipFill>
        <p:spPr bwMode="auto">
          <a:xfrm>
            <a:off x="3886200" y="990600"/>
            <a:ext cx="4267200" cy="18065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3027045"/>
            <a:ext cx="2693704" cy="271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3400" y="5788804"/>
            <a:ext cx="792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A. D. </a:t>
            </a:r>
            <a:r>
              <a:rPr lang="en-US" sz="1600" dirty="0" err="1" smtClean="0">
                <a:solidFill>
                  <a:prstClr val="black"/>
                </a:solidFill>
              </a:rPr>
              <a:t>Droitcour</a:t>
            </a:r>
            <a:r>
              <a:rPr lang="en-US" sz="1600" dirty="0" smtClean="0">
                <a:solidFill>
                  <a:prstClr val="black"/>
                </a:solidFill>
              </a:rPr>
              <a:t>, O. Boric-</a:t>
            </a:r>
            <a:r>
              <a:rPr lang="en-US" sz="1600" dirty="0" err="1" smtClean="0">
                <a:solidFill>
                  <a:prstClr val="black"/>
                </a:solidFill>
              </a:rPr>
              <a:t>Lubecke</a:t>
            </a:r>
            <a:r>
              <a:rPr lang="en-US" sz="1600" dirty="0" smtClean="0">
                <a:solidFill>
                  <a:prstClr val="black"/>
                </a:solidFill>
              </a:rPr>
              <a:t>, V. </a:t>
            </a:r>
            <a:r>
              <a:rPr lang="en-US" sz="1600" dirty="0" err="1" smtClean="0">
                <a:solidFill>
                  <a:prstClr val="black"/>
                </a:solidFill>
              </a:rPr>
              <a:t>Lubecke</a:t>
            </a:r>
            <a:r>
              <a:rPr lang="en-US" sz="1600" dirty="0" smtClean="0">
                <a:solidFill>
                  <a:prstClr val="black"/>
                </a:solidFill>
              </a:rPr>
              <a:t>, J. Lin, “0.25</a:t>
            </a:r>
            <a:r>
              <a:rPr lang="en-US" sz="1600" dirty="0" smtClean="0">
                <a:solidFill>
                  <a:prstClr val="black"/>
                </a:solidFill>
                <a:sym typeface="Symbol"/>
              </a:rPr>
              <a:t></a:t>
            </a:r>
            <a:r>
              <a:rPr lang="en-US" sz="1600" dirty="0" smtClean="0">
                <a:solidFill>
                  <a:prstClr val="black"/>
                </a:solidFill>
              </a:rPr>
              <a:t>m CMOS and </a:t>
            </a:r>
            <a:r>
              <a:rPr lang="en-US" sz="1600" dirty="0" err="1" smtClean="0">
                <a:solidFill>
                  <a:prstClr val="black"/>
                </a:solidFill>
              </a:rPr>
              <a:t>BiCMOS</a:t>
            </a:r>
            <a:r>
              <a:rPr lang="en-US" sz="1600" dirty="0" smtClean="0">
                <a:solidFill>
                  <a:prstClr val="black"/>
                </a:solidFill>
              </a:rPr>
              <a:t> Single Chip Direct Conversion Doppler Radars for Remote Sensing of Vital Signs,” </a:t>
            </a:r>
            <a:r>
              <a:rPr lang="en-US" sz="1600" i="1" dirty="0" smtClean="0">
                <a:solidFill>
                  <a:prstClr val="black"/>
                </a:solidFill>
              </a:rPr>
              <a:t>IEEE International Solid State Circuits Conference Digest of Technical Papers</a:t>
            </a:r>
            <a:r>
              <a:rPr lang="en-US" sz="1600" dirty="0" smtClean="0">
                <a:solidFill>
                  <a:prstClr val="black"/>
                </a:solidFill>
              </a:rPr>
              <a:t>, pp. 348-349, 2002.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08992" y="990600"/>
            <a:ext cx="2715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Free-running VCO. No PLL.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0AA452-2007-4CFE-8D3E-5AEF397FCCD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Different Types of Vital Sign Radar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6232" name="Picture 8" descr="https://upload.wikimedia.org/wikipedia/commons/4/4b/Fmcw_prinzi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789330"/>
            <a:ext cx="4129783" cy="24778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6800" y="133486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Continuous-Wave </a:t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/>
              <a:t>CW</a:t>
            </a:r>
            <a:r>
              <a:rPr lang="en-US" b="1" dirty="0" smtClean="0"/>
              <a:t>) – unmodulated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27542" y="1142999"/>
            <a:ext cx="466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Frequency-Modulated Continuous-Wave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/>
              <a:t>FMCW)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200" y="397406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Pulsed Radar (e.g., UWB Radar)</a:t>
            </a:r>
            <a:endParaRPr lang="en-US" b="1" dirty="0"/>
          </a:p>
        </p:txBody>
      </p:sp>
      <p:pic>
        <p:nvPicPr>
          <p:cNvPr id="436234" name="Picture 10" descr="media/imag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00" y="4420391"/>
            <a:ext cx="4476320" cy="22829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81601" y="506999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Possible to use more complex waveforms</a:t>
            </a:r>
            <a:endParaRPr lang="en-US" b="1" dirty="0"/>
          </a:p>
        </p:txBody>
      </p:sp>
      <p:pic>
        <p:nvPicPr>
          <p:cNvPr id="2" name="Picture 1" descr="M2HJ6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7" y="2281152"/>
            <a:ext cx="3670524" cy="91763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1A2412-85A9-4485-A465-547EC686851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7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51" y="921370"/>
            <a:ext cx="2972341" cy="2229256"/>
          </a:xfrm>
          <a:prstGeom prst="rect">
            <a:avLst/>
          </a:prstGeom>
        </p:spPr>
      </p:pic>
      <p:pic>
        <p:nvPicPr>
          <p:cNvPr id="15" name="Picture 7" descr="angle_45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2835212"/>
            <a:ext cx="3657600" cy="1789176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13" descr="IMG_018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4580" y="934080"/>
            <a:ext cx="3406422" cy="226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1374"/>
            <a:ext cx="2895601" cy="204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20" y="5189298"/>
            <a:ext cx="2969374" cy="2146822"/>
          </a:xfrm>
          <a:prstGeom prst="rect">
            <a:avLst/>
          </a:prstGeom>
        </p:spPr>
      </p:pic>
      <p:pic>
        <p:nvPicPr>
          <p:cNvPr id="13" name="图片 2" descr="picWhite4.JP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0455" y="2835212"/>
            <a:ext cx="3360367" cy="2625652"/>
          </a:xfrm>
          <a:prstGeom prst="rect">
            <a:avLst/>
          </a:prstGeom>
        </p:spPr>
      </p:pic>
      <p:pic>
        <p:nvPicPr>
          <p:cNvPr id="5" name="Picture 4" descr="baby_monitor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93" y="4624388"/>
            <a:ext cx="2245576" cy="2462501"/>
          </a:xfrm>
          <a:prstGeom prst="rect">
            <a:avLst/>
          </a:prstGeom>
        </p:spPr>
      </p:pic>
      <p:pic>
        <p:nvPicPr>
          <p:cNvPr id="4" name="Picture 3" descr="IMS_prototype_photo_3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39" y="2994797"/>
            <a:ext cx="2938093" cy="2194501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23283" y="4680078"/>
            <a:ext cx="2267732" cy="217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33" y="2701962"/>
            <a:ext cx="1421232" cy="9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DSC03707"/>
          <p:cNvPicPr preferRelativeResize="0">
            <a:picLocks noChangeAspect="1" noChangeArrowheads="1"/>
          </p:cNvPicPr>
          <p:nvPr/>
        </p:nvPicPr>
        <p:blipFill>
          <a:blip r:embed="rId13" cstate="print"/>
          <a:srcRect r="5235"/>
          <a:stretch>
            <a:fillRect/>
          </a:stretch>
        </p:blipFill>
        <p:spPr bwMode="auto">
          <a:xfrm>
            <a:off x="5722756" y="4146575"/>
            <a:ext cx="3437469" cy="272030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Portable Vital Sign Radars @ UF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797663" y="5911404"/>
            <a:ext cx="2070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b="1" kern="0" dirty="0" smtClean="0">
                <a:solidFill>
                  <a:prstClr val="black"/>
                </a:solidFill>
                <a:cs typeface="Arial" pitchFamily="34" charset="0"/>
              </a:rPr>
              <a:t>Search &amp; Rescue</a:t>
            </a:r>
            <a:endParaRPr lang="en-US" b="1" kern="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774078" y="3431722"/>
            <a:ext cx="2965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prstClr val="black"/>
                </a:solidFill>
                <a:ea typeface="宋体" pitchFamily="2" charset="-122"/>
                <a:cs typeface="Arial" pitchFamily="34" charset="0"/>
              </a:rPr>
              <a:t>Sleep </a:t>
            </a:r>
            <a:r>
              <a:rPr lang="en-US" altLang="zh-CN" b="1" dirty="0" smtClean="0">
                <a:solidFill>
                  <a:prstClr val="black"/>
                </a:solidFill>
                <a:ea typeface="宋体" pitchFamily="2" charset="-122"/>
                <a:cs typeface="Arial" pitchFamily="34" charset="0"/>
              </a:rPr>
              <a:t>Apnea Monitoring</a:t>
            </a:r>
            <a:endParaRPr lang="en-US" b="1" dirty="0">
              <a:solidFill>
                <a:prstClr val="black"/>
              </a:solidFill>
              <a:ea typeface="宋体" pitchFamily="2" charset="-122"/>
              <a:cs typeface="Arial" pitchFamily="34" charset="0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4251403" y="3294637"/>
            <a:ext cx="35193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b="1" kern="0" dirty="0">
                <a:solidFill>
                  <a:prstClr val="black"/>
                </a:solidFill>
                <a:cs typeface="Arial" pitchFamily="34" charset="0"/>
              </a:rPr>
              <a:t>Baby </a:t>
            </a:r>
            <a:r>
              <a:rPr lang="en-US" b="1" kern="0" dirty="0" smtClean="0">
                <a:solidFill>
                  <a:prstClr val="black"/>
                </a:solidFill>
                <a:cs typeface="Arial" pitchFamily="34" charset="0"/>
              </a:rPr>
              <a:t>Monitor SIDS Prevention</a:t>
            </a:r>
            <a:endParaRPr lang="en-US" b="1" kern="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6252657" y="5833911"/>
            <a:ext cx="23784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b="1" kern="0" dirty="0" smtClean="0">
                <a:solidFill>
                  <a:prstClr val="black"/>
                </a:solidFill>
                <a:cs typeface="Arial" pitchFamily="34" charset="0"/>
              </a:rPr>
              <a:t>Veterinary Medicine</a:t>
            </a:r>
            <a:endParaRPr lang="en-US" b="1" kern="0" dirty="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51" y="3830577"/>
            <a:ext cx="2148083" cy="2185725"/>
          </a:xfrm>
          <a:prstGeom prst="rect">
            <a:avLst/>
          </a:prstGeom>
          <a:effectLst>
            <a:outerShdw blurRad="292100" dist="1397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3505200" y="6096070"/>
            <a:ext cx="22495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b="1" kern="0" dirty="0" smtClean="0">
                <a:solidFill>
                  <a:prstClr val="black"/>
                </a:solidFill>
                <a:cs typeface="Arial" pitchFamily="34" charset="0"/>
              </a:rPr>
              <a:t>Fitness Equipment</a:t>
            </a:r>
            <a:endParaRPr lang="en-US" b="1" kern="0" dirty="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080595"/>
            <a:ext cx="3449315" cy="2092634"/>
          </a:xfrm>
          <a:prstGeom prst="rect">
            <a:avLst/>
          </a:prstGeom>
          <a:effectLst>
            <a:outerShdw blurRad="317500" dist="317500" dir="2700000" algn="tl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09" y="1080595"/>
            <a:ext cx="2806991" cy="2217523"/>
          </a:xfrm>
          <a:prstGeom prst="rect">
            <a:avLst/>
          </a:prstGeom>
          <a:effectLst>
            <a:outerShdw blurRad="317500" dist="317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995890"/>
            <a:ext cx="2948063" cy="1787655"/>
          </a:xfrm>
          <a:prstGeom prst="rect">
            <a:avLst/>
          </a:prstGeom>
          <a:effectLst>
            <a:outerShdw blurRad="317500" dist="317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650" y="3801054"/>
            <a:ext cx="2507150" cy="1880363"/>
          </a:xfrm>
          <a:prstGeom prst="rect">
            <a:avLst/>
          </a:prstGeom>
          <a:effectLst>
            <a:outerShdw blurRad="317500" dist="3175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0AA452-2007-4CFE-8D3E-5AEF397FCCD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4953000" cy="200227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Self-Injection-Locking Vital Sign Radar 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514601" y="2133600"/>
          <a:ext cx="65024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4" imgW="7347966" imgH="3222879" progId="Visio.Drawing.11">
                  <p:embed/>
                </p:oleObj>
              </mc:Choice>
              <mc:Fallback>
                <p:oleObj r:id="rId4" imgW="7347966" imgH="322287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4186"/>
                      <a:stretch>
                        <a:fillRect/>
                      </a:stretch>
                    </p:blipFill>
                    <p:spPr bwMode="auto">
                      <a:xfrm>
                        <a:off x="2514601" y="2133600"/>
                        <a:ext cx="6502400" cy="2438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76250" y="4648200"/>
            <a:ext cx="78867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F.-K. Wang, C.-J. Li, C.-H. Hsiao, T.-S. </a:t>
            </a:r>
            <a:r>
              <a:rPr lang="en-US" sz="1600" b="1" dirty="0" err="1"/>
              <a:t>Horng</a:t>
            </a:r>
            <a:r>
              <a:rPr lang="en-US" sz="1600" b="1" dirty="0"/>
              <a:t>, J. Lin, K.-C. Peng, J.-K. </a:t>
            </a:r>
            <a:r>
              <a:rPr lang="en-US" sz="1600" b="1" dirty="0" err="1"/>
              <a:t>Jau</a:t>
            </a:r>
            <a:r>
              <a:rPr lang="en-US" sz="1600" b="1" dirty="0"/>
              <a:t>, J.-Y. Li, and C.-C. Chen, “A novel vital-sign sensor based on a self-injection-locked oscillator,” IEEE Trans. </a:t>
            </a:r>
            <a:r>
              <a:rPr lang="en-US" sz="1600" b="1" dirty="0" err="1"/>
              <a:t>Microw</a:t>
            </a:r>
            <a:r>
              <a:rPr lang="en-US" sz="1600" b="1" dirty="0"/>
              <a:t>. Theory </a:t>
            </a:r>
            <a:r>
              <a:rPr lang="en-US" sz="1600" b="1" dirty="0" err="1" smtClean="0"/>
              <a:t>Techn</a:t>
            </a:r>
            <a:r>
              <a:rPr lang="en-US" sz="1600" b="1" dirty="0" smtClean="0"/>
              <a:t>., </a:t>
            </a:r>
            <a:r>
              <a:rPr lang="en-US" sz="1600" b="1" dirty="0"/>
              <a:t>vol. 58, no. 12, pp. 4112–4120, Dec. 2010.</a:t>
            </a:r>
            <a:endParaRPr lang="en-US" sz="1600" b="1" dirty="0" smtClean="0"/>
          </a:p>
          <a:p>
            <a:r>
              <a:rPr lang="en-US" sz="1600" b="1" dirty="0" smtClean="0"/>
              <a:t>F</a:t>
            </a:r>
            <a:r>
              <a:rPr lang="en-US" sz="1600" b="1" dirty="0"/>
              <a:t>.-K. Wang, T.-S. </a:t>
            </a:r>
            <a:r>
              <a:rPr lang="en-US" sz="1600" b="1" dirty="0" err="1"/>
              <a:t>Horng</a:t>
            </a:r>
            <a:r>
              <a:rPr lang="en-US" sz="1600" b="1" dirty="0"/>
              <a:t>, K.-C. </a:t>
            </a:r>
            <a:r>
              <a:rPr lang="en-US" sz="1600" b="1" dirty="0" err="1"/>
              <a:t>Peng</a:t>
            </a:r>
            <a:r>
              <a:rPr lang="en-US" sz="1600" b="1" dirty="0"/>
              <a:t>, J.-K. </a:t>
            </a:r>
            <a:r>
              <a:rPr lang="en-US" sz="1600" b="1" dirty="0" err="1"/>
              <a:t>Jau</a:t>
            </a:r>
            <a:r>
              <a:rPr lang="en-US" sz="1600" b="1" dirty="0"/>
              <a:t>, J.-Y. Li, and C.-C. Chen, "Single-Antenna Doppler Radars Using Self and Mutual Injection Locking for Vital Sign Detection With Random Body Movement Cancellation," IEEE Trans. </a:t>
            </a:r>
            <a:r>
              <a:rPr lang="en-US" sz="1600" b="1" dirty="0" err="1"/>
              <a:t>Microw</a:t>
            </a:r>
            <a:r>
              <a:rPr lang="en-US" sz="1600" b="1" dirty="0"/>
              <a:t>. Theory </a:t>
            </a:r>
            <a:r>
              <a:rPr lang="en-US" sz="1600" b="1" dirty="0" err="1"/>
              <a:t>Techn</a:t>
            </a:r>
            <a:r>
              <a:rPr lang="en-US" sz="1600" b="1" dirty="0"/>
              <a:t>.,</a:t>
            </a:r>
            <a:r>
              <a:rPr lang="en-US" sz="1600" b="1" i="1" dirty="0" smtClean="0"/>
              <a:t> </a:t>
            </a:r>
            <a:r>
              <a:rPr lang="en-US" sz="1600" b="1" dirty="0"/>
              <a:t>vol. 59, pp. 3577-3587, </a:t>
            </a:r>
            <a:r>
              <a:rPr lang="en-US" sz="1600" b="1" dirty="0" smtClean="0"/>
              <a:t>December 2011</a:t>
            </a:r>
            <a:r>
              <a:rPr lang="en-US" sz="1600" b="1" dirty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603" y="1010841"/>
            <a:ext cx="1095809" cy="10697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1A2412-85A9-4485-A465-547EC686851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1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Animal Respiration and Heartbeat</a:t>
            </a:r>
            <a:endParaRPr lang="en-US" dirty="0"/>
          </a:p>
        </p:txBody>
      </p:sp>
      <p:pic>
        <p:nvPicPr>
          <p:cNvPr id="8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990600"/>
            <a:ext cx="3581400" cy="1962368"/>
          </a:xfrm>
          <a:prstGeom prst="rect">
            <a:avLst/>
          </a:prstGeom>
        </p:spPr>
      </p:pic>
      <p:pic>
        <p:nvPicPr>
          <p:cNvPr id="9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3200400" cy="2400300"/>
          </a:xfrm>
          <a:prstGeom prst="rect">
            <a:avLst/>
          </a:prstGeom>
        </p:spPr>
      </p:pic>
      <p:pic>
        <p:nvPicPr>
          <p:cNvPr id="10" name="圖片 4"/>
          <p:cNvPicPr>
            <a:picLocks noChangeAspect="1"/>
          </p:cNvPicPr>
          <p:nvPr/>
        </p:nvPicPr>
        <p:blipFill rotWithShape="1">
          <a:blip r:embed="rId4"/>
          <a:srcRect l="3285" t="5769" r="6355" b="58835"/>
          <a:stretch/>
        </p:blipFill>
        <p:spPr>
          <a:xfrm>
            <a:off x="4324350" y="2970319"/>
            <a:ext cx="4400550" cy="1677881"/>
          </a:xfrm>
          <a:prstGeom prst="rect">
            <a:avLst/>
          </a:prstGeom>
        </p:spPr>
      </p:pic>
      <p:graphicFrame>
        <p:nvGraphicFramePr>
          <p:cNvPr id="11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07257"/>
              </p:ext>
            </p:extLst>
          </p:nvPr>
        </p:nvGraphicFramePr>
        <p:xfrm>
          <a:off x="239684" y="3733800"/>
          <a:ext cx="3740016" cy="1367388"/>
        </p:xfrm>
        <a:graphic>
          <a:graphicData uri="http://schemas.openxmlformats.org/drawingml/2006/table">
            <a:tbl>
              <a:tblPr firstRow="1" bandRow="1">
                <a:blipFill>
                  <a:blip r:embed="rId5"/>
                  <a:stretch>
                    <a:fillRect/>
                  </a:stretch>
                </a:blipFill>
                <a:tableStyleId>{5C22544A-7EE6-4342-B048-85BDC9FD1C3A}</a:tableStyleId>
              </a:tblPr>
              <a:tblGrid>
                <a:gridCol w="1391442"/>
                <a:gridCol w="1272175"/>
                <a:gridCol w="1076399"/>
              </a:tblGrid>
              <a:tr h="331068">
                <a:tc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99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Respiration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99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Heartbeat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99">
                        <a:alpha val="65098"/>
                      </a:srgbClr>
                    </a:solidFill>
                  </a:tcPr>
                </a:tc>
              </a:tr>
              <a:tr h="484916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Measured Rate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99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0.66 Hz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99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6.73 Hz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99">
                        <a:alpha val="65098"/>
                      </a:srgbClr>
                    </a:solidFill>
                  </a:tcPr>
                </a:tc>
              </a:tr>
              <a:tr h="491677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Calculated Displacement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99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1.19 mm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99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0.13 mm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99">
                        <a:alpha val="65098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2" name="圖片 14"/>
          <p:cNvPicPr>
            <a:picLocks noChangeAspect="1"/>
          </p:cNvPicPr>
          <p:nvPr/>
        </p:nvPicPr>
        <p:blipFill rotWithShape="1">
          <a:blip r:embed="rId4"/>
          <a:srcRect l="3285" t="44287" r="6355" b="12732"/>
          <a:stretch/>
        </p:blipFill>
        <p:spPr>
          <a:xfrm>
            <a:off x="4324350" y="4668148"/>
            <a:ext cx="4400550" cy="20374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5228575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/>
              </a:rPr>
              <a:t>T. Huang, J. Lin, and L. Hayward, "Non-invasive measurement of laboratory rat’s cardiorespiratory movement using a 60-GHz radar and nonlinear Doppler phase modulation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,” </a:t>
            </a:r>
            <a:r>
              <a:rPr lang="en-US" sz="1600" i="1" dirty="0" smtClean="0">
                <a:solidFill>
                  <a:prstClr val="black"/>
                </a:solidFill>
                <a:latin typeface="Arial"/>
              </a:rPr>
              <a:t>IMWS</a:t>
            </a:r>
            <a:r>
              <a:rPr lang="en-US" sz="1600" i="1" dirty="0">
                <a:solidFill>
                  <a:prstClr val="black"/>
                </a:solidFill>
                <a:latin typeface="Arial"/>
              </a:rPr>
              <a:t>-</a:t>
            </a:r>
            <a:r>
              <a:rPr lang="en-US" sz="1600" i="1" dirty="0" smtClean="0">
                <a:solidFill>
                  <a:prstClr val="black"/>
                </a:solidFill>
                <a:latin typeface="Arial"/>
              </a:rPr>
              <a:t>Bio</a:t>
            </a:r>
            <a:r>
              <a:rPr lang="en-US" sz="1600" dirty="0" smtClean="0">
                <a:solidFill>
                  <a:prstClr val="black"/>
                </a:solidFill>
                <a:latin typeface="Arial"/>
              </a:rPr>
              <a:t>, 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September 2015.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AA452-2007-4CFE-8D3E-5AEF397FCC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1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381000"/>
            <a:ext cx="8343900" cy="762000"/>
          </a:xfrm>
        </p:spPr>
        <p:txBody>
          <a:bodyPr/>
          <a:lstStyle/>
          <a:p>
            <a:r>
              <a:rPr lang="en-US" dirty="0" smtClean="0"/>
              <a:t>Vital Sign Detection and Positioning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828" y="1143000"/>
            <a:ext cx="5247593" cy="442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5300" y="5722203"/>
            <a:ext cx="788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Y.-S. </a:t>
            </a:r>
            <a:r>
              <a:rPr lang="en-US" sz="1600" b="1" dirty="0"/>
              <a:t>Su; </a:t>
            </a:r>
            <a:r>
              <a:rPr lang="en-US" sz="1600" b="1" dirty="0" smtClean="0"/>
              <a:t>C.-C. </a:t>
            </a:r>
            <a:r>
              <a:rPr lang="en-US" sz="1600" b="1" dirty="0"/>
              <a:t>Chang; </a:t>
            </a:r>
            <a:r>
              <a:rPr lang="en-US" sz="1600" b="1" dirty="0" smtClean="0"/>
              <a:t>J.-J. </a:t>
            </a:r>
            <a:r>
              <a:rPr lang="en-US" sz="1600" b="1" dirty="0" err="1"/>
              <a:t>Guo</a:t>
            </a:r>
            <a:r>
              <a:rPr lang="en-US" sz="1600" b="1" dirty="0"/>
              <a:t>; </a:t>
            </a:r>
            <a:r>
              <a:rPr lang="en-US" sz="1600" b="1" dirty="0" smtClean="0"/>
              <a:t>S.-F. Chang, </a:t>
            </a:r>
            <a:r>
              <a:rPr lang="en-US" sz="1600" b="1" dirty="0"/>
              <a:t>"2-D wireless human subjects positioning system based on respiration detections," </a:t>
            </a:r>
            <a:r>
              <a:rPr lang="en-US" sz="1600" b="1" i="1" dirty="0"/>
              <a:t>Microwave Symposium Digest (MTT), 2012 IEEE MTT-S International</a:t>
            </a:r>
            <a:r>
              <a:rPr lang="en-US" sz="1600" b="1" dirty="0"/>
              <a:t> , vol., no., pp.1,3, 17-22 June </a:t>
            </a:r>
            <a:r>
              <a:rPr lang="en-US" sz="1600" b="1" dirty="0" smtClean="0"/>
              <a:t>2012.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44" y="1143000"/>
            <a:ext cx="1519730" cy="13886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B87D8-BEF3-44F2-94F0-831D6EDA75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000FF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000FF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 cmpd="sng">
          <a:solidFill>
            <a:srgbClr val="000000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000FF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11563</TotalTime>
  <Words>922</Words>
  <Application>Microsoft Macintosh PowerPoint</Application>
  <PresentationFormat>On-screen Show (4:3)</PresentationFormat>
  <Paragraphs>138</Paragraphs>
  <Slides>20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Calibri</vt:lpstr>
      <vt:lpstr>Symbol</vt:lpstr>
      <vt:lpstr>Wingdings</vt:lpstr>
      <vt:lpstr>宋体</vt:lpstr>
      <vt:lpstr>微軟正黑體</vt:lpstr>
      <vt:lpstr>黑体</vt:lpstr>
      <vt:lpstr>Arial</vt:lpstr>
      <vt:lpstr>Office Theme</vt:lpstr>
      <vt:lpstr>Blank Presentation</vt:lpstr>
      <vt:lpstr>1_Blank Presentation</vt:lpstr>
      <vt:lpstr>1_Office Theme</vt:lpstr>
      <vt:lpstr>4_Office Theme</vt:lpstr>
      <vt:lpstr>3_Office Theme</vt:lpstr>
      <vt:lpstr>2_Office Theme</vt:lpstr>
      <vt:lpstr>2_Blank Presentation</vt:lpstr>
      <vt:lpstr>Visio.Drawing.11</vt:lpstr>
      <vt:lpstr>Biomedical Radar for Future Pervasive Healthcare Monitoring</vt:lpstr>
      <vt:lpstr>Earliest Research Report</vt:lpstr>
      <vt:lpstr>First Non-Contact Vital Sign Sensor Chip</vt:lpstr>
      <vt:lpstr>Different Types of Vital Sign Radar</vt:lpstr>
      <vt:lpstr>Portable Vital Sign Radars @ UF</vt:lpstr>
      <vt:lpstr>Applications</vt:lpstr>
      <vt:lpstr>Self-Injection-Locking Vital Sign Radar </vt:lpstr>
      <vt:lpstr>Lab Animal Respiration and Heartbeat</vt:lpstr>
      <vt:lpstr>Vital Sign Detection and Positioning</vt:lpstr>
      <vt:lpstr>Future Applications</vt:lpstr>
      <vt:lpstr>More Future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Vital-bot: A vital-sign-searching robot</vt:lpstr>
      <vt:lpstr>A Solution: Autonomous Small Robots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RADAR SENSORS FOR NON-CONTACT VITAL SIGNS AND VIBRATIONS DETECTION</dc:title>
  <dc:creator>J. Lin</dc:creator>
  <cp:lastModifiedBy>Lin,Jenshan</cp:lastModifiedBy>
  <cp:revision>555</cp:revision>
  <dcterms:created xsi:type="dcterms:W3CDTF">2009-08-01T22:04:59Z</dcterms:created>
  <dcterms:modified xsi:type="dcterms:W3CDTF">2016-08-21T08:30:19Z</dcterms:modified>
</cp:coreProperties>
</file>